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15" autoAdjust="0"/>
    <p:restoredTop sz="94610"/>
  </p:normalViewPr>
  <p:slideViewPr>
    <p:cSldViewPr snapToGrid="0" snapToObjects="1">
      <p:cViewPr varScale="1">
        <p:scale>
          <a:sx n="61" d="100"/>
          <a:sy n="61" d="100"/>
        </p:scale>
        <p:origin x="612"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66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04837" y="1043821"/>
            <a:ext cx="7934325" cy="3726656"/>
          </a:xfrm>
          <a:prstGeom prst="rect">
            <a:avLst/>
          </a:prstGeom>
          <a:noFill/>
          <a:ln/>
        </p:spPr>
        <p:txBody>
          <a:bodyPr wrap="square" rtlCol="0" anchor="t"/>
          <a:lstStyle/>
          <a:p>
            <a:pPr marL="0" indent="0">
              <a:lnSpc>
                <a:spcPts val="5868"/>
              </a:lnSpc>
              <a:buNone/>
            </a:pPr>
            <a:r>
              <a:rPr lang="en-US" sz="4695" dirty="0">
                <a:solidFill>
                  <a:srgbClr val="F2F0F4"/>
                </a:solidFill>
                <a:latin typeface="Montserrat" pitchFamily="34" charset="0"/>
                <a:ea typeface="Montserrat" pitchFamily="34" charset="-122"/>
                <a:cs typeface="Montserrat" pitchFamily="34" charset="-120"/>
              </a:rPr>
              <a:t>Innovation in Healthcare: Machine Learning-Powered Cyber Threat Detection and Prevention System</a:t>
            </a:r>
            <a:endParaRPr lang="en-US" sz="4695" dirty="0"/>
          </a:p>
        </p:txBody>
      </p:sp>
      <p:sp>
        <p:nvSpPr>
          <p:cNvPr id="6" name="Text 2"/>
          <p:cNvSpPr/>
          <p:nvPr/>
        </p:nvSpPr>
        <p:spPr>
          <a:xfrm>
            <a:off x="604837" y="5029676"/>
            <a:ext cx="7934325" cy="1659493"/>
          </a:xfrm>
          <a:prstGeom prst="rect">
            <a:avLst/>
          </a:prstGeom>
          <a:noFill/>
          <a:ln/>
        </p:spPr>
        <p:txBody>
          <a:bodyPr wrap="square" rtlCol="0" anchor="t"/>
          <a:lstStyle/>
          <a:p>
            <a:pPr marL="0" indent="0">
              <a:lnSpc>
                <a:spcPts val="2177"/>
              </a:lnSpc>
              <a:buNone/>
            </a:pPr>
            <a:r>
              <a:rPr lang="en-US" sz="2000" dirty="0">
                <a:solidFill>
                  <a:srgbClr val="DCD7E5"/>
                </a:solidFill>
                <a:latin typeface="Times New Roman" panose="02020603050405020304" pitchFamily="18" charset="0"/>
                <a:ea typeface="Heebo" pitchFamily="34" charset="-122"/>
                <a:cs typeface="Times New Roman" panose="02020603050405020304" pitchFamily="18" charset="0"/>
              </a:rPr>
              <a:t>In today's rapidly evolving healthcare landscape, safeguarding sensitive patient data and ensuring uninterrupted operational continuity are paramount. With the increasing prevalence of cyber threats, traditional security measures are often insufficient. The proposed Cyber Threat Detection and Prevention System (CTDPS) represents a pioneering advancement in healthcare cybersecurity, leveraging the power of Machine Learning (ML) to create a robust, adaptive, and proactive defense against evolving security challenges.</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670679" y="6985754"/>
            <a:ext cx="144661" cy="97512"/>
          </a:xfrm>
          <a:prstGeom prst="rect">
            <a:avLst/>
          </a:prstGeom>
          <a:noFill/>
          <a:ln/>
        </p:spPr>
        <p:txBody>
          <a:bodyPr wrap="none" rtlCol="0" anchor="t"/>
          <a:lstStyle/>
          <a:p>
            <a:pPr marL="0" indent="0" algn="ctr">
              <a:lnSpc>
                <a:spcPts val="768"/>
              </a:lnSpc>
              <a:buNone/>
            </a:pPr>
            <a:r>
              <a:rPr lang="en-US" sz="768" dirty="0">
                <a:solidFill>
                  <a:srgbClr val="FFFFFF"/>
                </a:solidFill>
                <a:latin typeface="Heebo" pitchFamily="34" charset="0"/>
                <a:ea typeface="Heebo" pitchFamily="34" charset="-122"/>
                <a:cs typeface="Heebo" pitchFamily="34" charset="-120"/>
              </a:rPr>
              <a:t>SW</a:t>
            </a:r>
            <a:endParaRPr lang="en-US" sz="76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26306"/>
            <a:ext cx="7934325"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The Need for a Robust Cyber Defense</a:t>
            </a:r>
            <a:endParaRPr lang="en-US" sz="3402" dirty="0"/>
          </a:p>
        </p:txBody>
      </p:sp>
      <p:sp>
        <p:nvSpPr>
          <p:cNvPr id="6" name="Shape 2"/>
          <p:cNvSpPr/>
          <p:nvPr/>
        </p:nvSpPr>
        <p:spPr>
          <a:xfrm>
            <a:off x="6091238" y="2265640"/>
            <a:ext cx="7934325" cy="1564005"/>
          </a:xfrm>
          <a:prstGeom prst="roundRect">
            <a:avLst>
              <a:gd name="adj" fmla="val 4641"/>
            </a:avLst>
          </a:prstGeom>
          <a:solidFill>
            <a:srgbClr val="31136C"/>
          </a:solidFill>
          <a:ln w="7620">
            <a:solidFill>
              <a:srgbClr val="4A2C85"/>
            </a:solidFill>
            <a:prstDash val="solid"/>
          </a:ln>
        </p:spPr>
      </p:sp>
      <p:sp>
        <p:nvSpPr>
          <p:cNvPr id="7" name="Text 3"/>
          <p:cNvSpPr/>
          <p:nvPr/>
        </p:nvSpPr>
        <p:spPr>
          <a:xfrm>
            <a:off x="6271617" y="2446020"/>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Data Breaches</a:t>
            </a:r>
            <a:endParaRPr lang="en-US" sz="1701" dirty="0"/>
          </a:p>
        </p:txBody>
      </p:sp>
      <p:sp>
        <p:nvSpPr>
          <p:cNvPr id="8" name="Text 4"/>
          <p:cNvSpPr/>
          <p:nvPr/>
        </p:nvSpPr>
        <p:spPr>
          <a:xfrm>
            <a:off x="6271617" y="2819519"/>
            <a:ext cx="7573566" cy="829747"/>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Data breaches in healthcare can have devastating consequences, exposing sensitive patient information such as medical records, financial details, and personal data. This can lead to identity theft, fraud, and reputational damage, compromising patient trust and organizational credibility.</a:t>
            </a:r>
            <a:endParaRPr lang="en-US" sz="1361" dirty="0"/>
          </a:p>
        </p:txBody>
      </p:sp>
      <p:sp>
        <p:nvSpPr>
          <p:cNvPr id="9" name="Shape 5"/>
          <p:cNvSpPr/>
          <p:nvPr/>
        </p:nvSpPr>
        <p:spPr>
          <a:xfrm>
            <a:off x="6091238" y="4002405"/>
            <a:ext cx="7934325" cy="1564005"/>
          </a:xfrm>
          <a:prstGeom prst="roundRect">
            <a:avLst>
              <a:gd name="adj" fmla="val 4641"/>
            </a:avLst>
          </a:prstGeom>
          <a:solidFill>
            <a:srgbClr val="31136C"/>
          </a:solidFill>
          <a:ln w="7620">
            <a:solidFill>
              <a:srgbClr val="4A2C85"/>
            </a:solidFill>
            <a:prstDash val="solid"/>
          </a:ln>
        </p:spPr>
      </p:sp>
      <p:sp>
        <p:nvSpPr>
          <p:cNvPr id="10" name="Text 6"/>
          <p:cNvSpPr/>
          <p:nvPr/>
        </p:nvSpPr>
        <p:spPr>
          <a:xfrm>
            <a:off x="6271617" y="4182785"/>
            <a:ext cx="2584013"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Operational Disruptions</a:t>
            </a:r>
            <a:endParaRPr lang="en-US" sz="1701" dirty="0"/>
          </a:p>
        </p:txBody>
      </p:sp>
      <p:sp>
        <p:nvSpPr>
          <p:cNvPr id="11" name="Text 7"/>
          <p:cNvSpPr/>
          <p:nvPr/>
        </p:nvSpPr>
        <p:spPr>
          <a:xfrm>
            <a:off x="6271617" y="4556284"/>
            <a:ext cx="7573566" cy="829747"/>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Cyberattacks can disrupt critical healthcare operations, leading to delays in patient care, equipment malfunctions, and system outages. This can impact patient safety, increase healthcare costs, and cause significant inconvenience for both patients and staff.</a:t>
            </a:r>
            <a:endParaRPr lang="en-US" sz="1361" dirty="0"/>
          </a:p>
        </p:txBody>
      </p:sp>
      <p:sp>
        <p:nvSpPr>
          <p:cNvPr id="12" name="Shape 8"/>
          <p:cNvSpPr/>
          <p:nvPr/>
        </p:nvSpPr>
        <p:spPr>
          <a:xfrm>
            <a:off x="6091238" y="5739170"/>
            <a:ext cx="7934325" cy="1564005"/>
          </a:xfrm>
          <a:prstGeom prst="roundRect">
            <a:avLst>
              <a:gd name="adj" fmla="val 4641"/>
            </a:avLst>
          </a:prstGeom>
          <a:solidFill>
            <a:srgbClr val="31136C"/>
          </a:solidFill>
          <a:ln w="7620">
            <a:solidFill>
              <a:srgbClr val="4A2C85"/>
            </a:solidFill>
            <a:prstDash val="solid"/>
          </a:ln>
        </p:spPr>
      </p:sp>
      <p:sp>
        <p:nvSpPr>
          <p:cNvPr id="13" name="Text 9"/>
          <p:cNvSpPr/>
          <p:nvPr/>
        </p:nvSpPr>
        <p:spPr>
          <a:xfrm>
            <a:off x="6271617" y="5919549"/>
            <a:ext cx="2548771"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Regulatory Compliance</a:t>
            </a:r>
            <a:endParaRPr lang="en-US" sz="1701" dirty="0"/>
          </a:p>
        </p:txBody>
      </p:sp>
      <p:sp>
        <p:nvSpPr>
          <p:cNvPr id="14" name="Text 10"/>
          <p:cNvSpPr/>
          <p:nvPr/>
        </p:nvSpPr>
        <p:spPr>
          <a:xfrm>
            <a:off x="6271617" y="6293048"/>
            <a:ext cx="7573566" cy="829747"/>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Healthcare organizations are subject to stringent regulatory requirements such as HIPAA, which mandate robust data security practices. Failure to comply with these regulations can result in hefty fines and penalties, further impacting organizational stability.</a:t>
            </a:r>
            <a:endParaRPr lang="en-US" sz="136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800743"/>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35448"/>
            <a:ext cx="9440347" cy="1080135"/>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Machine Learning: A Game Changer in Healthcare Cybersecurity</a:t>
            </a:r>
            <a:endParaRPr lang="en-US" sz="3402" dirty="0"/>
          </a:p>
        </p:txBody>
      </p:sp>
      <p:sp>
        <p:nvSpPr>
          <p:cNvPr id="6" name="Shape 2"/>
          <p:cNvSpPr/>
          <p:nvPr/>
        </p:nvSpPr>
        <p:spPr>
          <a:xfrm>
            <a:off x="2594967" y="4169093"/>
            <a:ext cx="388739" cy="388739"/>
          </a:xfrm>
          <a:prstGeom prst="roundRect">
            <a:avLst>
              <a:gd name="adj" fmla="val 18672"/>
            </a:avLst>
          </a:prstGeom>
          <a:solidFill>
            <a:srgbClr val="31136C"/>
          </a:solidFill>
          <a:ln w="7620">
            <a:solidFill>
              <a:srgbClr val="4A2C85"/>
            </a:solidFill>
            <a:prstDash val="solid"/>
          </a:ln>
        </p:spPr>
      </p:sp>
      <p:sp>
        <p:nvSpPr>
          <p:cNvPr id="7" name="Text 3"/>
          <p:cNvSpPr/>
          <p:nvPr/>
        </p:nvSpPr>
        <p:spPr>
          <a:xfrm>
            <a:off x="2742486" y="4233863"/>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8" name="Text 4"/>
          <p:cNvSpPr/>
          <p:nvPr/>
        </p:nvSpPr>
        <p:spPr>
          <a:xfrm>
            <a:off x="3156466" y="4169093"/>
            <a:ext cx="2968466"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Real-Time Threat Detection</a:t>
            </a:r>
            <a:endParaRPr lang="en-US" sz="1701" dirty="0"/>
          </a:p>
        </p:txBody>
      </p:sp>
      <p:sp>
        <p:nvSpPr>
          <p:cNvPr id="9" name="Text 5"/>
          <p:cNvSpPr/>
          <p:nvPr/>
        </p:nvSpPr>
        <p:spPr>
          <a:xfrm>
            <a:off x="3156466" y="4542592"/>
            <a:ext cx="4072295" cy="1659493"/>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ML algorithms can analyze vast volumes of real-time data streams, including network traffic, system logs, and user behavior, to identify anomalies and suspicious patterns indicative of cyber threats. This allows for early detection and response, minimizing the impact of attacks.</a:t>
            </a:r>
            <a:endParaRPr lang="en-US" sz="1361" dirty="0"/>
          </a:p>
        </p:txBody>
      </p:sp>
      <p:sp>
        <p:nvSpPr>
          <p:cNvPr id="10" name="Shape 6"/>
          <p:cNvSpPr/>
          <p:nvPr/>
        </p:nvSpPr>
        <p:spPr>
          <a:xfrm>
            <a:off x="7401520" y="4169093"/>
            <a:ext cx="388739" cy="388739"/>
          </a:xfrm>
          <a:prstGeom prst="roundRect">
            <a:avLst>
              <a:gd name="adj" fmla="val 18672"/>
            </a:avLst>
          </a:prstGeom>
          <a:solidFill>
            <a:srgbClr val="31136C"/>
          </a:solidFill>
          <a:ln w="7620">
            <a:solidFill>
              <a:srgbClr val="4A2C85"/>
            </a:solidFill>
            <a:prstDash val="solid"/>
          </a:ln>
        </p:spPr>
      </p:sp>
      <p:sp>
        <p:nvSpPr>
          <p:cNvPr id="11" name="Text 7"/>
          <p:cNvSpPr/>
          <p:nvPr/>
        </p:nvSpPr>
        <p:spPr>
          <a:xfrm>
            <a:off x="7522250" y="4233863"/>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2" name="Text 8"/>
          <p:cNvSpPr/>
          <p:nvPr/>
        </p:nvSpPr>
        <p:spPr>
          <a:xfrm>
            <a:off x="7963019" y="4169093"/>
            <a:ext cx="2466142"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Anomaly Identification</a:t>
            </a:r>
            <a:endParaRPr lang="en-US" sz="1701" dirty="0"/>
          </a:p>
        </p:txBody>
      </p:sp>
      <p:sp>
        <p:nvSpPr>
          <p:cNvPr id="13" name="Text 9"/>
          <p:cNvSpPr/>
          <p:nvPr/>
        </p:nvSpPr>
        <p:spPr>
          <a:xfrm>
            <a:off x="7963019" y="4542592"/>
            <a:ext cx="4072295" cy="1382911"/>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By establishing baseline behaviors within healthcare systems, ML algorithms can readily detect deviations that may signal security incidents. This enables swift alert generation, triggering immediate investigations and response protocols.</a:t>
            </a:r>
            <a:endParaRPr lang="en-US" sz="1361" dirty="0"/>
          </a:p>
        </p:txBody>
      </p:sp>
      <p:sp>
        <p:nvSpPr>
          <p:cNvPr id="14" name="Shape 10"/>
          <p:cNvSpPr/>
          <p:nvPr/>
        </p:nvSpPr>
        <p:spPr>
          <a:xfrm>
            <a:off x="2594967" y="6569154"/>
            <a:ext cx="388739" cy="388739"/>
          </a:xfrm>
          <a:prstGeom prst="roundRect">
            <a:avLst>
              <a:gd name="adj" fmla="val 18672"/>
            </a:avLst>
          </a:prstGeom>
          <a:solidFill>
            <a:srgbClr val="31136C"/>
          </a:solidFill>
          <a:ln w="7620">
            <a:solidFill>
              <a:srgbClr val="4A2C85"/>
            </a:solidFill>
            <a:prstDash val="solid"/>
          </a:ln>
        </p:spPr>
      </p:sp>
      <p:sp>
        <p:nvSpPr>
          <p:cNvPr id="15" name="Text 11"/>
          <p:cNvSpPr/>
          <p:nvPr/>
        </p:nvSpPr>
        <p:spPr>
          <a:xfrm>
            <a:off x="2716173" y="6633924"/>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6" name="Text 12"/>
          <p:cNvSpPr/>
          <p:nvPr/>
        </p:nvSpPr>
        <p:spPr>
          <a:xfrm>
            <a:off x="3156466" y="6569154"/>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Predictive Analytics</a:t>
            </a:r>
            <a:endParaRPr lang="en-US" sz="1701" dirty="0"/>
          </a:p>
        </p:txBody>
      </p:sp>
      <p:sp>
        <p:nvSpPr>
          <p:cNvPr id="17" name="Text 13"/>
          <p:cNvSpPr/>
          <p:nvPr/>
        </p:nvSpPr>
        <p:spPr>
          <a:xfrm>
            <a:off x="3156466" y="6942653"/>
            <a:ext cx="4072295" cy="1382911"/>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Advanced ML models can leverage historical data trends to forecast potential future cyber threats. This predictive capability allows healthcare institutions to implement preemptive security measures, reducing vulnerabilities before they can be exploited.</a:t>
            </a:r>
            <a:endParaRPr lang="en-US" sz="1361" dirty="0"/>
          </a:p>
        </p:txBody>
      </p:sp>
      <p:sp>
        <p:nvSpPr>
          <p:cNvPr id="18" name="Shape 14"/>
          <p:cNvSpPr/>
          <p:nvPr/>
        </p:nvSpPr>
        <p:spPr>
          <a:xfrm>
            <a:off x="7401520" y="6569154"/>
            <a:ext cx="388739" cy="388739"/>
          </a:xfrm>
          <a:prstGeom prst="roundRect">
            <a:avLst>
              <a:gd name="adj" fmla="val 18672"/>
            </a:avLst>
          </a:prstGeom>
          <a:solidFill>
            <a:srgbClr val="31136C"/>
          </a:solidFill>
          <a:ln w="7620">
            <a:solidFill>
              <a:srgbClr val="4A2C85"/>
            </a:solidFill>
            <a:prstDash val="solid"/>
          </a:ln>
        </p:spPr>
      </p:sp>
      <p:sp>
        <p:nvSpPr>
          <p:cNvPr id="19" name="Text 15"/>
          <p:cNvSpPr/>
          <p:nvPr/>
        </p:nvSpPr>
        <p:spPr>
          <a:xfrm>
            <a:off x="7510224" y="6633924"/>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0" name="Text 16"/>
          <p:cNvSpPr/>
          <p:nvPr/>
        </p:nvSpPr>
        <p:spPr>
          <a:xfrm>
            <a:off x="7963019" y="6569154"/>
            <a:ext cx="33438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Adaptive Defense Mechanisms</a:t>
            </a:r>
            <a:endParaRPr lang="en-US" sz="1701" dirty="0"/>
          </a:p>
        </p:txBody>
      </p:sp>
      <p:sp>
        <p:nvSpPr>
          <p:cNvPr id="21" name="Text 17"/>
          <p:cNvSpPr/>
          <p:nvPr/>
        </p:nvSpPr>
        <p:spPr>
          <a:xfrm>
            <a:off x="7963019" y="6942653"/>
            <a:ext cx="4072295" cy="1382911"/>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ML-powered security systems can dynamically adjust their defenses in real-time to counteract emerging threats. This adaptive approach enhances the system's effectiveness in mitigating cyber risks and safeguarding critical healthcare operations.</a:t>
            </a:r>
            <a:endParaRPr lang="en-US" sz="136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10096262"/>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10096262"/>
          </a:xfrm>
          <a:prstGeom prst="rect">
            <a:avLst/>
          </a:prstGeom>
        </p:spPr>
      </p:pic>
      <p:sp>
        <p:nvSpPr>
          <p:cNvPr id="5" name="Text 1"/>
          <p:cNvSpPr/>
          <p:nvPr/>
        </p:nvSpPr>
        <p:spPr>
          <a:xfrm>
            <a:off x="6091238" y="475178"/>
            <a:ext cx="7934325" cy="1620203"/>
          </a:xfrm>
          <a:prstGeom prst="rect">
            <a:avLst/>
          </a:prstGeom>
          <a:noFill/>
          <a:ln/>
        </p:spPr>
        <p:txBody>
          <a:bodyPr wrap="squar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The CTDPS: A Comprehensive Solution for Enhanced Healthcare Security</a:t>
            </a:r>
            <a:endParaRPr lang="en-US" sz="3402" dirty="0"/>
          </a:p>
        </p:txBody>
      </p:sp>
      <p:sp>
        <p:nvSpPr>
          <p:cNvPr id="6" name="Shape 2"/>
          <p:cNvSpPr/>
          <p:nvPr/>
        </p:nvSpPr>
        <p:spPr>
          <a:xfrm>
            <a:off x="6156067" y="2548890"/>
            <a:ext cx="388739" cy="388739"/>
          </a:xfrm>
          <a:prstGeom prst="roundRect">
            <a:avLst>
              <a:gd name="adj" fmla="val 18672"/>
            </a:avLst>
          </a:prstGeom>
          <a:solidFill>
            <a:srgbClr val="31136C"/>
          </a:solidFill>
          <a:ln w="7620">
            <a:solidFill>
              <a:srgbClr val="4A2C85"/>
            </a:solidFill>
            <a:prstDash val="solid"/>
          </a:ln>
        </p:spPr>
      </p:sp>
      <p:sp>
        <p:nvSpPr>
          <p:cNvPr id="7" name="Text 3"/>
          <p:cNvSpPr/>
          <p:nvPr/>
        </p:nvSpPr>
        <p:spPr>
          <a:xfrm>
            <a:off x="6303585" y="2613660"/>
            <a:ext cx="93583"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1</a:t>
            </a:r>
            <a:endParaRPr lang="en-US" sz="2041" dirty="0"/>
          </a:p>
        </p:txBody>
      </p:sp>
      <p:sp>
        <p:nvSpPr>
          <p:cNvPr id="8" name="Text 4"/>
          <p:cNvSpPr/>
          <p:nvPr/>
        </p:nvSpPr>
        <p:spPr>
          <a:xfrm>
            <a:off x="7300913" y="2527340"/>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Data Collection</a:t>
            </a:r>
            <a:endParaRPr lang="en-US" sz="1701" dirty="0"/>
          </a:p>
        </p:txBody>
      </p:sp>
      <p:sp>
        <p:nvSpPr>
          <p:cNvPr id="9" name="Text 5"/>
          <p:cNvSpPr/>
          <p:nvPr/>
        </p:nvSpPr>
        <p:spPr>
          <a:xfrm>
            <a:off x="7300913" y="2900839"/>
            <a:ext cx="6724650" cy="1106329"/>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CTDPS collects data from diverse sources across healthcare IT infrastructures, including network devices, servers, workstations, and mobile devices. This data provides a comprehensive view of network activity and user behavior, enabling the detection of suspicious patterns.</a:t>
            </a:r>
            <a:endParaRPr lang="en-US" sz="1361" dirty="0"/>
          </a:p>
        </p:txBody>
      </p:sp>
      <p:sp>
        <p:nvSpPr>
          <p:cNvPr id="10" name="Shape 6"/>
          <p:cNvSpPr/>
          <p:nvPr/>
        </p:nvSpPr>
        <p:spPr>
          <a:xfrm>
            <a:off x="6156067" y="4546997"/>
            <a:ext cx="388739" cy="388739"/>
          </a:xfrm>
          <a:prstGeom prst="roundRect">
            <a:avLst>
              <a:gd name="adj" fmla="val 18672"/>
            </a:avLst>
          </a:prstGeom>
          <a:solidFill>
            <a:srgbClr val="31136C"/>
          </a:solidFill>
          <a:ln w="7620">
            <a:solidFill>
              <a:srgbClr val="4A2C85"/>
            </a:solidFill>
            <a:prstDash val="solid"/>
          </a:ln>
        </p:spPr>
      </p:sp>
      <p:sp>
        <p:nvSpPr>
          <p:cNvPr id="11" name="Text 7"/>
          <p:cNvSpPr/>
          <p:nvPr/>
        </p:nvSpPr>
        <p:spPr>
          <a:xfrm>
            <a:off x="6276796" y="4611767"/>
            <a:ext cx="147280"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2</a:t>
            </a:r>
            <a:endParaRPr lang="en-US" sz="2041" dirty="0"/>
          </a:p>
        </p:txBody>
      </p:sp>
      <p:sp>
        <p:nvSpPr>
          <p:cNvPr id="12" name="Text 8"/>
          <p:cNvSpPr/>
          <p:nvPr/>
        </p:nvSpPr>
        <p:spPr>
          <a:xfrm>
            <a:off x="7300913" y="4525447"/>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Data Analysis</a:t>
            </a:r>
            <a:endParaRPr lang="en-US" sz="1701" dirty="0"/>
          </a:p>
        </p:txBody>
      </p:sp>
      <p:sp>
        <p:nvSpPr>
          <p:cNvPr id="13" name="Text 9"/>
          <p:cNvSpPr/>
          <p:nvPr/>
        </p:nvSpPr>
        <p:spPr>
          <a:xfrm>
            <a:off x="7300913" y="4898946"/>
            <a:ext cx="6724650"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Sophisticated ML algorithms analyze the collected data in real-time, identifying anomalies, suspicious patterns, and potential threats. These algorithms continuously learn and adapt, improving their accuracy and effectiveness over time.</a:t>
            </a:r>
            <a:endParaRPr lang="en-US" sz="1361" dirty="0"/>
          </a:p>
        </p:txBody>
      </p:sp>
      <p:sp>
        <p:nvSpPr>
          <p:cNvPr id="14" name="Shape 10"/>
          <p:cNvSpPr/>
          <p:nvPr/>
        </p:nvSpPr>
        <p:spPr>
          <a:xfrm>
            <a:off x="6156067" y="6268522"/>
            <a:ext cx="388739" cy="388739"/>
          </a:xfrm>
          <a:prstGeom prst="roundRect">
            <a:avLst>
              <a:gd name="adj" fmla="val 18672"/>
            </a:avLst>
          </a:prstGeom>
          <a:solidFill>
            <a:srgbClr val="31136C"/>
          </a:solidFill>
          <a:ln w="7620">
            <a:solidFill>
              <a:srgbClr val="4A2C85"/>
            </a:solidFill>
            <a:prstDash val="solid"/>
          </a:ln>
        </p:spPr>
      </p:sp>
      <p:sp>
        <p:nvSpPr>
          <p:cNvPr id="15" name="Text 11"/>
          <p:cNvSpPr/>
          <p:nvPr/>
        </p:nvSpPr>
        <p:spPr>
          <a:xfrm>
            <a:off x="6277273" y="6333292"/>
            <a:ext cx="146209"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3</a:t>
            </a:r>
            <a:endParaRPr lang="en-US" sz="2041" dirty="0"/>
          </a:p>
        </p:txBody>
      </p:sp>
      <p:sp>
        <p:nvSpPr>
          <p:cNvPr id="16" name="Text 12"/>
          <p:cNvSpPr/>
          <p:nvPr/>
        </p:nvSpPr>
        <p:spPr>
          <a:xfrm>
            <a:off x="7300913" y="6246971"/>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Threat Response</a:t>
            </a:r>
            <a:endParaRPr lang="en-US" sz="1701" dirty="0"/>
          </a:p>
        </p:txBody>
      </p:sp>
      <p:sp>
        <p:nvSpPr>
          <p:cNvPr id="17" name="Text 13"/>
          <p:cNvSpPr/>
          <p:nvPr/>
        </p:nvSpPr>
        <p:spPr>
          <a:xfrm>
            <a:off x="7300913" y="6620470"/>
            <a:ext cx="6724650" cy="829747"/>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Upon detecting a potential threat, the CTDPS triggers automated response mechanisms, including blocking malicious traffic, isolating infected systems, and alerting security teams. These actions minimize the impact of attacks and protect sensitive patient data.</a:t>
            </a:r>
            <a:endParaRPr lang="en-US" sz="1361" dirty="0"/>
          </a:p>
        </p:txBody>
      </p:sp>
      <p:sp>
        <p:nvSpPr>
          <p:cNvPr id="18" name="Shape 14"/>
          <p:cNvSpPr/>
          <p:nvPr/>
        </p:nvSpPr>
        <p:spPr>
          <a:xfrm>
            <a:off x="6156067" y="7990046"/>
            <a:ext cx="388739" cy="388739"/>
          </a:xfrm>
          <a:prstGeom prst="roundRect">
            <a:avLst>
              <a:gd name="adj" fmla="val 18672"/>
            </a:avLst>
          </a:prstGeom>
          <a:solidFill>
            <a:srgbClr val="31136C"/>
          </a:solidFill>
          <a:ln w="7620">
            <a:solidFill>
              <a:srgbClr val="4A2C85"/>
            </a:solidFill>
            <a:prstDash val="solid"/>
          </a:ln>
        </p:spPr>
      </p:sp>
      <p:sp>
        <p:nvSpPr>
          <p:cNvPr id="19" name="Text 15"/>
          <p:cNvSpPr/>
          <p:nvPr/>
        </p:nvSpPr>
        <p:spPr>
          <a:xfrm>
            <a:off x="6264771" y="8054816"/>
            <a:ext cx="171331" cy="259199"/>
          </a:xfrm>
          <a:prstGeom prst="rect">
            <a:avLst/>
          </a:prstGeom>
          <a:noFill/>
          <a:ln/>
        </p:spPr>
        <p:txBody>
          <a:bodyPr wrap="none" rtlCol="0" anchor="t"/>
          <a:lstStyle/>
          <a:p>
            <a:pPr marL="0" indent="0" algn="ctr">
              <a:lnSpc>
                <a:spcPts val="2041"/>
              </a:lnSpc>
              <a:buNone/>
            </a:pPr>
            <a:r>
              <a:rPr lang="en-US" sz="2041" dirty="0">
                <a:solidFill>
                  <a:srgbClr val="DCD7E5"/>
                </a:solidFill>
                <a:latin typeface="Montserrat" pitchFamily="34" charset="0"/>
                <a:ea typeface="Montserrat" pitchFamily="34" charset="-122"/>
                <a:cs typeface="Montserrat" pitchFamily="34" charset="-120"/>
              </a:rPr>
              <a:t>4</a:t>
            </a:r>
            <a:endParaRPr lang="en-US" sz="2041" dirty="0"/>
          </a:p>
        </p:txBody>
      </p:sp>
      <p:sp>
        <p:nvSpPr>
          <p:cNvPr id="20" name="Text 16"/>
          <p:cNvSpPr/>
          <p:nvPr/>
        </p:nvSpPr>
        <p:spPr>
          <a:xfrm>
            <a:off x="7300913" y="7968496"/>
            <a:ext cx="2492931"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Reporting and Insights</a:t>
            </a:r>
            <a:endParaRPr lang="en-US" sz="1701" dirty="0"/>
          </a:p>
        </p:txBody>
      </p:sp>
      <p:sp>
        <p:nvSpPr>
          <p:cNvPr id="21" name="Text 17"/>
          <p:cNvSpPr/>
          <p:nvPr/>
        </p:nvSpPr>
        <p:spPr>
          <a:xfrm>
            <a:off x="7300913" y="8341995"/>
            <a:ext cx="6724650" cy="1106329"/>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system generates comprehensive reports and analytics, providing cybersecurity teams with valuable insights into detected threats, system vulnerabilities, and security trends. This information facilitates informed decision-making and continuous improvement of security protocols.</a:t>
            </a:r>
            <a:endParaRPr lang="en-US" sz="136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15390"/>
            <a:ext cx="11464290"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Benefits of Implementing the CTDPS</a:t>
            </a:r>
            <a:endParaRPr lang="en-US" sz="4860" dirty="0"/>
          </a:p>
        </p:txBody>
      </p:sp>
      <p:sp>
        <p:nvSpPr>
          <p:cNvPr id="5" name="Text 2"/>
          <p:cNvSpPr/>
          <p:nvPr/>
        </p:nvSpPr>
        <p:spPr>
          <a:xfrm>
            <a:off x="864037" y="2604016"/>
            <a:ext cx="3898821"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Enhanced Security Posture</a:t>
            </a:r>
            <a:endParaRPr lang="en-US" sz="2430" dirty="0"/>
          </a:p>
        </p:txBody>
      </p:sp>
      <p:sp>
        <p:nvSpPr>
          <p:cNvPr id="6" name="Text 3"/>
          <p:cNvSpPr/>
          <p:nvPr/>
        </p:nvSpPr>
        <p:spPr>
          <a:xfrm>
            <a:off x="864037" y="3622358"/>
            <a:ext cx="3898821" cy="3160395"/>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CTDPS strengthens defenses against cyber threats, ensuring the confidentiality, integrity, and availability of patient information. This reinforces trust and protects sensitive healthcare data from unauthorized access, alteration, or destruction.</a:t>
            </a:r>
            <a:endParaRPr lang="en-US" sz="1944" dirty="0"/>
          </a:p>
        </p:txBody>
      </p:sp>
      <p:sp>
        <p:nvSpPr>
          <p:cNvPr id="7" name="Text 4"/>
          <p:cNvSpPr/>
          <p:nvPr/>
        </p:nvSpPr>
        <p:spPr>
          <a:xfrm>
            <a:off x="5372695" y="2604016"/>
            <a:ext cx="3898821"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Improved Operational Efficiency</a:t>
            </a:r>
            <a:endParaRPr lang="en-US" sz="2430" dirty="0"/>
          </a:p>
        </p:txBody>
      </p:sp>
      <p:sp>
        <p:nvSpPr>
          <p:cNvPr id="8" name="Text 5"/>
          <p:cNvSpPr/>
          <p:nvPr/>
        </p:nvSpPr>
        <p:spPr>
          <a:xfrm>
            <a:off x="5372695" y="3622358"/>
            <a:ext cx="3898821" cy="276534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By mitigating the impact of cyber incidents, the CTDPS reduces downtime and operational disruptions, enabling healthcare providers to prioritize patient care delivery without compromising service continuity.</a:t>
            </a:r>
            <a:endParaRPr lang="en-US" sz="1944" dirty="0"/>
          </a:p>
        </p:txBody>
      </p:sp>
      <p:sp>
        <p:nvSpPr>
          <p:cNvPr id="9" name="Text 6"/>
          <p:cNvSpPr/>
          <p:nvPr/>
        </p:nvSpPr>
        <p:spPr>
          <a:xfrm>
            <a:off x="9881354" y="2604016"/>
            <a:ext cx="3553658"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Facilitated Compliance</a:t>
            </a:r>
            <a:endParaRPr lang="en-US" sz="2430" dirty="0"/>
          </a:p>
        </p:txBody>
      </p:sp>
      <p:sp>
        <p:nvSpPr>
          <p:cNvPr id="10" name="Text 7"/>
          <p:cNvSpPr/>
          <p:nvPr/>
        </p:nvSpPr>
        <p:spPr>
          <a:xfrm>
            <a:off x="9881354" y="3236595"/>
            <a:ext cx="3898821" cy="3555444"/>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CTDPS helps healthcare organizations meet stringent regulatory requirements such as HIPAA, ensuring compliance and maintaining credibility with patients and regulatory bodies. This minimizes the risk of fines and penalties, fostering a culture of security and accountability.</a:t>
            </a:r>
            <a:endParaRPr lang="en-US" sz="1944"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77443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774430"/>
          </a:xfrm>
          <a:prstGeom prst="rect">
            <a:avLst/>
          </a:prstGeom>
        </p:spPr>
      </p:pic>
      <p:sp>
        <p:nvSpPr>
          <p:cNvPr id="5" name="Text 1"/>
          <p:cNvSpPr/>
          <p:nvPr/>
        </p:nvSpPr>
        <p:spPr>
          <a:xfrm>
            <a:off x="604837" y="475178"/>
            <a:ext cx="6885027" cy="540068"/>
          </a:xfrm>
          <a:prstGeom prst="rect">
            <a:avLst/>
          </a:prstGeom>
          <a:noFill/>
          <a:ln/>
        </p:spPr>
        <p:txBody>
          <a:bodyPr wrap="none" rtlCol="0" anchor="t"/>
          <a:lstStyle/>
          <a:p>
            <a:pPr marL="0" indent="0">
              <a:lnSpc>
                <a:spcPts val="4253"/>
              </a:lnSpc>
              <a:buNone/>
            </a:pPr>
            <a:r>
              <a:rPr lang="en-US" dirty="0">
                <a:solidFill>
                  <a:srgbClr val="F2F0F4"/>
                </a:solidFill>
                <a:latin typeface="Times New Roman" panose="02020603050405020304" pitchFamily="18" charset="0"/>
                <a:ea typeface="Montserrat" pitchFamily="34" charset="-122"/>
                <a:cs typeface="Times New Roman" panose="02020603050405020304" pitchFamily="18" charset="0"/>
              </a:rPr>
              <a:t>Implementation Considerations</a:t>
            </a:r>
            <a:endParaRPr lang="en-US" dirty="0">
              <a:latin typeface="Times New Roman" panose="02020603050405020304" pitchFamily="18" charset="0"/>
              <a:cs typeface="Times New Roman" panose="02020603050405020304" pitchFamily="18" charset="0"/>
            </a:endParaRPr>
          </a:p>
        </p:txBody>
      </p:sp>
      <p:pic>
        <p:nvPicPr>
          <p:cNvPr id="6" name="Image 2" descr="preencoded.png"/>
          <p:cNvPicPr>
            <a:picLocks noChangeAspect="1"/>
          </p:cNvPicPr>
          <p:nvPr/>
        </p:nvPicPr>
        <p:blipFill>
          <a:blip r:embed="rId5"/>
          <a:stretch>
            <a:fillRect/>
          </a:stretch>
        </p:blipFill>
        <p:spPr>
          <a:xfrm>
            <a:off x="604837" y="1274445"/>
            <a:ext cx="864037" cy="1548765"/>
          </a:xfrm>
          <a:prstGeom prst="rect">
            <a:avLst/>
          </a:prstGeom>
        </p:spPr>
      </p:pic>
      <p:sp>
        <p:nvSpPr>
          <p:cNvPr id="7" name="Text 2"/>
          <p:cNvSpPr/>
          <p:nvPr/>
        </p:nvSpPr>
        <p:spPr>
          <a:xfrm>
            <a:off x="1728073" y="1447205"/>
            <a:ext cx="2838926" cy="269915"/>
          </a:xfrm>
          <a:prstGeom prst="rect">
            <a:avLst/>
          </a:prstGeom>
          <a:noFill/>
          <a:ln/>
        </p:spPr>
        <p:txBody>
          <a:bodyPr wrap="none" rtlCol="0" anchor="t"/>
          <a:lstStyle/>
          <a:p>
            <a:pPr marL="0" indent="0" algn="l">
              <a:lnSpc>
                <a:spcPts val="2126"/>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Infrastructure Assessment</a:t>
            </a:r>
            <a:endParaRPr lang="en-US" dirty="0">
              <a:latin typeface="Times New Roman" panose="02020603050405020304" pitchFamily="18" charset="0"/>
              <a:cs typeface="Times New Roman" panose="02020603050405020304" pitchFamily="18" charset="0"/>
            </a:endParaRPr>
          </a:p>
        </p:txBody>
      </p:sp>
      <p:sp>
        <p:nvSpPr>
          <p:cNvPr id="8" name="Text 3"/>
          <p:cNvSpPr/>
          <p:nvPr/>
        </p:nvSpPr>
        <p:spPr>
          <a:xfrm>
            <a:off x="1728073" y="1820704"/>
            <a:ext cx="6811089" cy="829747"/>
          </a:xfrm>
          <a:prstGeom prst="rect">
            <a:avLst/>
          </a:prstGeom>
          <a:noFill/>
          <a:ln/>
        </p:spPr>
        <p:txBody>
          <a:bodyPr wrap="square" rtlCol="0" anchor="t"/>
          <a:lstStyle/>
          <a:p>
            <a:pPr marL="0" indent="0" algn="l">
              <a:lnSpc>
                <a:spcPts val="2177"/>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A comprehensive assessment of the existing healthcare IT infrastructure is crucial to identify potential vulnerabilities and determine the best integration points for the CTDPS. This involves analyzing network topology, system configurations, and security protocols.</a:t>
            </a:r>
            <a:endParaRPr lang="en-US" dirty="0">
              <a:latin typeface="Times New Roman" panose="02020603050405020304" pitchFamily="18" charset="0"/>
              <a:cs typeface="Times New Roman" panose="02020603050405020304" pitchFamily="18" charset="0"/>
            </a:endParaRPr>
          </a:p>
        </p:txBody>
      </p:sp>
      <p:pic>
        <p:nvPicPr>
          <p:cNvPr id="9" name="Image 3" descr="preencoded.png"/>
          <p:cNvPicPr>
            <a:picLocks noChangeAspect="1"/>
          </p:cNvPicPr>
          <p:nvPr/>
        </p:nvPicPr>
        <p:blipFill>
          <a:blip r:embed="rId6"/>
          <a:stretch>
            <a:fillRect/>
          </a:stretch>
        </p:blipFill>
        <p:spPr>
          <a:xfrm>
            <a:off x="604837" y="2823210"/>
            <a:ext cx="864037" cy="1825347"/>
          </a:xfrm>
          <a:prstGeom prst="rect">
            <a:avLst/>
          </a:prstGeom>
        </p:spPr>
      </p:pic>
      <p:sp>
        <p:nvSpPr>
          <p:cNvPr id="10" name="Text 4"/>
          <p:cNvSpPr/>
          <p:nvPr/>
        </p:nvSpPr>
        <p:spPr>
          <a:xfrm>
            <a:off x="1728073" y="2995970"/>
            <a:ext cx="2160270" cy="269915"/>
          </a:xfrm>
          <a:prstGeom prst="rect">
            <a:avLst/>
          </a:prstGeom>
          <a:noFill/>
          <a:ln/>
        </p:spPr>
        <p:txBody>
          <a:bodyPr wrap="none" rtlCol="0" anchor="t"/>
          <a:lstStyle/>
          <a:p>
            <a:pPr marL="0" indent="0" algn="l">
              <a:lnSpc>
                <a:spcPts val="2126"/>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Sensor Deployment</a:t>
            </a:r>
            <a:endParaRPr lang="en-US" dirty="0">
              <a:latin typeface="Times New Roman" panose="02020603050405020304" pitchFamily="18" charset="0"/>
              <a:cs typeface="Times New Roman" panose="02020603050405020304" pitchFamily="18" charset="0"/>
            </a:endParaRPr>
          </a:p>
        </p:txBody>
      </p:sp>
      <p:sp>
        <p:nvSpPr>
          <p:cNvPr id="11" name="Text 5"/>
          <p:cNvSpPr/>
          <p:nvPr/>
        </p:nvSpPr>
        <p:spPr>
          <a:xfrm>
            <a:off x="1728073" y="3369469"/>
            <a:ext cx="6811089" cy="1106329"/>
          </a:xfrm>
          <a:prstGeom prst="rect">
            <a:avLst/>
          </a:prstGeom>
          <a:noFill/>
          <a:ln/>
        </p:spPr>
        <p:txBody>
          <a:bodyPr wrap="square" rtlCol="0" anchor="t"/>
          <a:lstStyle/>
          <a:p>
            <a:pPr marL="0" indent="0" algn="l">
              <a:lnSpc>
                <a:spcPts val="2177"/>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Sensors and agents are deployed across the network to collect data from diverse sources, including network devices, servers, workstations, and mobile devices. These sensors capture real-time data streams, providing valuable insights into network activity and user behavior.</a:t>
            </a:r>
            <a:endParaRPr lang="en-US" dirty="0">
              <a:latin typeface="Times New Roman" panose="02020603050405020304" pitchFamily="18" charset="0"/>
              <a:cs typeface="Times New Roman" panose="02020603050405020304" pitchFamily="18" charset="0"/>
            </a:endParaRPr>
          </a:p>
        </p:txBody>
      </p:sp>
      <p:pic>
        <p:nvPicPr>
          <p:cNvPr id="12" name="Image 4" descr="preencoded.png"/>
          <p:cNvPicPr>
            <a:picLocks noChangeAspect="1"/>
          </p:cNvPicPr>
          <p:nvPr/>
        </p:nvPicPr>
        <p:blipFill>
          <a:blip r:embed="rId7"/>
          <a:stretch>
            <a:fillRect/>
          </a:stretch>
        </p:blipFill>
        <p:spPr>
          <a:xfrm>
            <a:off x="604837" y="4648557"/>
            <a:ext cx="864037" cy="1825347"/>
          </a:xfrm>
          <a:prstGeom prst="rect">
            <a:avLst/>
          </a:prstGeom>
        </p:spPr>
      </p:pic>
      <p:sp>
        <p:nvSpPr>
          <p:cNvPr id="13" name="Text 6"/>
          <p:cNvSpPr/>
          <p:nvPr/>
        </p:nvSpPr>
        <p:spPr>
          <a:xfrm>
            <a:off x="1728073" y="4821317"/>
            <a:ext cx="2160270" cy="269915"/>
          </a:xfrm>
          <a:prstGeom prst="rect">
            <a:avLst/>
          </a:prstGeom>
          <a:noFill/>
          <a:ln/>
        </p:spPr>
        <p:txBody>
          <a:bodyPr wrap="none" rtlCol="0" anchor="t"/>
          <a:lstStyle/>
          <a:p>
            <a:pPr marL="0" indent="0" algn="l">
              <a:lnSpc>
                <a:spcPts val="2126"/>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ML Model Training</a:t>
            </a:r>
            <a:endParaRPr lang="en-US" dirty="0">
              <a:latin typeface="Times New Roman" panose="02020603050405020304" pitchFamily="18" charset="0"/>
              <a:cs typeface="Times New Roman" panose="02020603050405020304" pitchFamily="18" charset="0"/>
            </a:endParaRPr>
          </a:p>
        </p:txBody>
      </p:sp>
      <p:sp>
        <p:nvSpPr>
          <p:cNvPr id="14" name="Text 7"/>
          <p:cNvSpPr/>
          <p:nvPr/>
        </p:nvSpPr>
        <p:spPr>
          <a:xfrm>
            <a:off x="1728073" y="5194816"/>
            <a:ext cx="6811089" cy="1106329"/>
          </a:xfrm>
          <a:prstGeom prst="rect">
            <a:avLst/>
          </a:prstGeom>
          <a:noFill/>
          <a:ln/>
        </p:spPr>
        <p:txBody>
          <a:bodyPr wrap="square" rtlCol="0" anchor="t"/>
          <a:lstStyle/>
          <a:p>
            <a:pPr marL="0" indent="0" algn="l">
              <a:lnSpc>
                <a:spcPts val="2177"/>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 CTDPS uses pre-trained ML models, but these models can be further trained on specific healthcare data to improve accuracy and effectiveness. This involves feeding the system with historical data and security logs to enable it to recognize patterns and identify potential threats.</a:t>
            </a:r>
            <a:endParaRPr lang="en-US" dirty="0">
              <a:latin typeface="Times New Roman" panose="02020603050405020304" pitchFamily="18" charset="0"/>
              <a:cs typeface="Times New Roman" panose="02020603050405020304" pitchFamily="18" charset="0"/>
            </a:endParaRPr>
          </a:p>
        </p:txBody>
      </p:sp>
      <p:pic>
        <p:nvPicPr>
          <p:cNvPr id="15" name="Image 5" descr="preencoded.png"/>
          <p:cNvPicPr>
            <a:picLocks noChangeAspect="1"/>
          </p:cNvPicPr>
          <p:nvPr/>
        </p:nvPicPr>
        <p:blipFill>
          <a:blip r:embed="rId8"/>
          <a:stretch>
            <a:fillRect/>
          </a:stretch>
        </p:blipFill>
        <p:spPr>
          <a:xfrm>
            <a:off x="604837" y="6473904"/>
            <a:ext cx="864037" cy="1825347"/>
          </a:xfrm>
          <a:prstGeom prst="rect">
            <a:avLst/>
          </a:prstGeom>
        </p:spPr>
      </p:pic>
      <p:sp>
        <p:nvSpPr>
          <p:cNvPr id="16" name="Text 8"/>
          <p:cNvSpPr/>
          <p:nvPr/>
        </p:nvSpPr>
        <p:spPr>
          <a:xfrm>
            <a:off x="1728073" y="6646664"/>
            <a:ext cx="2525078" cy="269915"/>
          </a:xfrm>
          <a:prstGeom prst="rect">
            <a:avLst/>
          </a:prstGeom>
          <a:noFill/>
          <a:ln/>
        </p:spPr>
        <p:txBody>
          <a:bodyPr wrap="none" rtlCol="0" anchor="t"/>
          <a:lstStyle/>
          <a:p>
            <a:pPr marL="0" indent="0" algn="l">
              <a:lnSpc>
                <a:spcPts val="2126"/>
              </a:lnSpc>
              <a:buNone/>
            </a:pPr>
            <a:r>
              <a:rPr lang="en-US" dirty="0">
                <a:solidFill>
                  <a:srgbClr val="DCD7E5"/>
                </a:solidFill>
                <a:latin typeface="Times New Roman" panose="02020603050405020304" pitchFamily="18" charset="0"/>
                <a:ea typeface="Montserrat" pitchFamily="34" charset="-122"/>
                <a:cs typeface="Times New Roman" panose="02020603050405020304" pitchFamily="18" charset="0"/>
              </a:rPr>
              <a:t>Integration and Testing</a:t>
            </a:r>
            <a:endParaRPr lang="en-US" dirty="0">
              <a:latin typeface="Times New Roman" panose="02020603050405020304" pitchFamily="18" charset="0"/>
              <a:cs typeface="Times New Roman" panose="02020603050405020304" pitchFamily="18" charset="0"/>
            </a:endParaRPr>
          </a:p>
        </p:txBody>
      </p:sp>
      <p:sp>
        <p:nvSpPr>
          <p:cNvPr id="17" name="Text 9"/>
          <p:cNvSpPr/>
          <p:nvPr/>
        </p:nvSpPr>
        <p:spPr>
          <a:xfrm>
            <a:off x="1728073" y="7020163"/>
            <a:ext cx="6811089" cy="1106329"/>
          </a:xfrm>
          <a:prstGeom prst="rect">
            <a:avLst/>
          </a:prstGeom>
          <a:noFill/>
          <a:ln/>
        </p:spPr>
        <p:txBody>
          <a:bodyPr wrap="square" rtlCol="0" anchor="t"/>
          <a:lstStyle/>
          <a:p>
            <a:pPr marL="0" indent="0" algn="l">
              <a:lnSpc>
                <a:spcPts val="2177"/>
              </a:lnSpc>
              <a:buNone/>
            </a:pPr>
            <a:r>
              <a:rPr lang="en-US" dirty="0">
                <a:solidFill>
                  <a:srgbClr val="DCD7E5"/>
                </a:solidFill>
                <a:latin typeface="Times New Roman" panose="02020603050405020304" pitchFamily="18" charset="0"/>
                <a:ea typeface="Heebo" pitchFamily="34" charset="-122"/>
                <a:cs typeface="Times New Roman" panose="02020603050405020304" pitchFamily="18" charset="0"/>
              </a:rPr>
              <a:t>The CTDPS is carefully integrated into the existing healthcare IT infrastructure, ensuring seamless data flow and communication between various system components. Thorough testing is conducted to validate the system's functionality and ensure it operates as expected.</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14630400" cy="2160270"/>
          </a:xfrm>
          <a:prstGeom prst="rect">
            <a:avLst/>
          </a:prstGeom>
        </p:spPr>
      </p:pic>
      <p:sp>
        <p:nvSpPr>
          <p:cNvPr id="5" name="Text 1"/>
          <p:cNvSpPr/>
          <p:nvPr/>
        </p:nvSpPr>
        <p:spPr>
          <a:xfrm>
            <a:off x="2594967" y="2649974"/>
            <a:ext cx="9275088"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Building Trust and Enhancing Patient Care</a:t>
            </a:r>
            <a:endParaRPr lang="en-US" sz="3402" dirty="0"/>
          </a:p>
        </p:txBody>
      </p:sp>
      <p:pic>
        <p:nvPicPr>
          <p:cNvPr id="6" name="Image 2" descr="preencoded.png"/>
          <p:cNvPicPr>
            <a:picLocks noChangeAspect="1"/>
          </p:cNvPicPr>
          <p:nvPr/>
        </p:nvPicPr>
        <p:blipFill>
          <a:blip r:embed="rId5"/>
          <a:stretch>
            <a:fillRect/>
          </a:stretch>
        </p:blipFill>
        <p:spPr>
          <a:xfrm>
            <a:off x="2594967" y="3449241"/>
            <a:ext cx="431959" cy="431959"/>
          </a:xfrm>
          <a:prstGeom prst="rect">
            <a:avLst/>
          </a:prstGeom>
        </p:spPr>
      </p:pic>
      <p:sp>
        <p:nvSpPr>
          <p:cNvPr id="7" name="Text 2"/>
          <p:cNvSpPr/>
          <p:nvPr/>
        </p:nvSpPr>
        <p:spPr>
          <a:xfrm>
            <a:off x="2594967" y="4053959"/>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Data Privacy</a:t>
            </a:r>
            <a:endParaRPr lang="en-US" sz="1701" dirty="0"/>
          </a:p>
        </p:txBody>
      </p:sp>
      <p:sp>
        <p:nvSpPr>
          <p:cNvPr id="8" name="Text 3"/>
          <p:cNvSpPr/>
          <p:nvPr/>
        </p:nvSpPr>
        <p:spPr>
          <a:xfrm>
            <a:off x="2594967" y="4427458"/>
            <a:ext cx="2165628" cy="2765822"/>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CTDPS prioritizes data privacy, ensuring that sensitive patient information is protected from unauthorized access, use, or disclosure. This upholds patient confidentiality and builds trust in healthcare organizations' ability to safeguard personal data.</a:t>
            </a:r>
            <a:endParaRPr lang="en-US" sz="1361" dirty="0"/>
          </a:p>
        </p:txBody>
      </p:sp>
      <p:pic>
        <p:nvPicPr>
          <p:cNvPr id="9" name="Image 3" descr="preencoded.png"/>
          <p:cNvPicPr>
            <a:picLocks noChangeAspect="1"/>
          </p:cNvPicPr>
          <p:nvPr/>
        </p:nvPicPr>
        <p:blipFill>
          <a:blip r:embed="rId6"/>
          <a:stretch>
            <a:fillRect/>
          </a:stretch>
        </p:blipFill>
        <p:spPr>
          <a:xfrm>
            <a:off x="5019794" y="3449241"/>
            <a:ext cx="431959" cy="431959"/>
          </a:xfrm>
          <a:prstGeom prst="rect">
            <a:avLst/>
          </a:prstGeom>
        </p:spPr>
      </p:pic>
      <p:sp>
        <p:nvSpPr>
          <p:cNvPr id="10" name="Text 4"/>
          <p:cNvSpPr/>
          <p:nvPr/>
        </p:nvSpPr>
        <p:spPr>
          <a:xfrm>
            <a:off x="5019794" y="4053959"/>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Patient Safety</a:t>
            </a:r>
            <a:endParaRPr lang="en-US" sz="1701" dirty="0"/>
          </a:p>
        </p:txBody>
      </p:sp>
      <p:sp>
        <p:nvSpPr>
          <p:cNvPr id="11" name="Text 5"/>
          <p:cNvSpPr/>
          <p:nvPr/>
        </p:nvSpPr>
        <p:spPr>
          <a:xfrm>
            <a:off x="5019794" y="4427458"/>
            <a:ext cx="2165747" cy="2489240"/>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By mitigating cyber threats and ensuring operational continuity, the CTDPS contributes to patient safety. It protects critical healthcare systems from disruptions, ensuring the reliable delivery of medical services and critical care.</a:t>
            </a:r>
            <a:endParaRPr lang="en-US" sz="1361" dirty="0"/>
          </a:p>
        </p:txBody>
      </p:sp>
      <p:pic>
        <p:nvPicPr>
          <p:cNvPr id="12" name="Image 4" descr="preencoded.png"/>
          <p:cNvPicPr>
            <a:picLocks noChangeAspect="1"/>
          </p:cNvPicPr>
          <p:nvPr/>
        </p:nvPicPr>
        <p:blipFill>
          <a:blip r:embed="rId7"/>
          <a:stretch>
            <a:fillRect/>
          </a:stretch>
        </p:blipFill>
        <p:spPr>
          <a:xfrm>
            <a:off x="7444740" y="3449241"/>
            <a:ext cx="431959" cy="431959"/>
          </a:xfrm>
          <a:prstGeom prst="rect">
            <a:avLst/>
          </a:prstGeom>
        </p:spPr>
      </p:pic>
      <p:sp>
        <p:nvSpPr>
          <p:cNvPr id="13" name="Text 6"/>
          <p:cNvSpPr/>
          <p:nvPr/>
        </p:nvSpPr>
        <p:spPr>
          <a:xfrm>
            <a:off x="7444740" y="4053959"/>
            <a:ext cx="2165628" cy="539829"/>
          </a:xfrm>
          <a:prstGeom prst="rect">
            <a:avLst/>
          </a:prstGeom>
          <a:noFill/>
          <a:ln/>
        </p:spPr>
        <p:txBody>
          <a:bodyPr wrap="squar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Organizational Reputation</a:t>
            </a:r>
            <a:endParaRPr lang="en-US" sz="1701" dirty="0"/>
          </a:p>
        </p:txBody>
      </p:sp>
      <p:sp>
        <p:nvSpPr>
          <p:cNvPr id="14" name="Text 7"/>
          <p:cNvSpPr/>
          <p:nvPr/>
        </p:nvSpPr>
        <p:spPr>
          <a:xfrm>
            <a:off x="7444740" y="4697373"/>
            <a:ext cx="2165628" cy="3042404"/>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CTDPS enhances organizational reputation by demonstrating a commitment to cybersecurity best practices and data privacy. This strengthens patient trust and builds confidence in the organization's ability to protect sensitive information.</a:t>
            </a:r>
            <a:endParaRPr lang="en-US" sz="1361" dirty="0"/>
          </a:p>
        </p:txBody>
      </p:sp>
      <p:pic>
        <p:nvPicPr>
          <p:cNvPr id="15" name="Image 5" descr="preencoded.png"/>
          <p:cNvPicPr>
            <a:picLocks noChangeAspect="1"/>
          </p:cNvPicPr>
          <p:nvPr/>
        </p:nvPicPr>
        <p:blipFill>
          <a:blip r:embed="rId8"/>
          <a:stretch>
            <a:fillRect/>
          </a:stretch>
        </p:blipFill>
        <p:spPr>
          <a:xfrm>
            <a:off x="9869567" y="3449241"/>
            <a:ext cx="431959" cy="431959"/>
          </a:xfrm>
          <a:prstGeom prst="rect">
            <a:avLst/>
          </a:prstGeom>
        </p:spPr>
      </p:pic>
      <p:sp>
        <p:nvSpPr>
          <p:cNvPr id="16" name="Text 8"/>
          <p:cNvSpPr/>
          <p:nvPr/>
        </p:nvSpPr>
        <p:spPr>
          <a:xfrm>
            <a:off x="9869567" y="4053959"/>
            <a:ext cx="2160270" cy="269915"/>
          </a:xfrm>
          <a:prstGeom prst="rect">
            <a:avLst/>
          </a:prstGeom>
          <a:noFill/>
          <a:ln/>
        </p:spPr>
        <p:txBody>
          <a:bodyPr wrap="none" rtlCol="0" anchor="t"/>
          <a:lstStyle/>
          <a:p>
            <a:pPr marL="0" indent="0" algn="l">
              <a:lnSpc>
                <a:spcPts val="2126"/>
              </a:lnSpc>
              <a:buNone/>
            </a:pPr>
            <a:r>
              <a:rPr lang="en-US" sz="1701" dirty="0">
                <a:solidFill>
                  <a:srgbClr val="DCD7E5"/>
                </a:solidFill>
                <a:latin typeface="Montserrat" pitchFamily="34" charset="0"/>
                <a:ea typeface="Montserrat" pitchFamily="34" charset="-122"/>
                <a:cs typeface="Montserrat" pitchFamily="34" charset="-120"/>
              </a:rPr>
              <a:t>Future-Proofing</a:t>
            </a:r>
            <a:endParaRPr lang="en-US" sz="1701" dirty="0"/>
          </a:p>
        </p:txBody>
      </p:sp>
      <p:sp>
        <p:nvSpPr>
          <p:cNvPr id="17" name="Text 9"/>
          <p:cNvSpPr/>
          <p:nvPr/>
        </p:nvSpPr>
        <p:spPr>
          <a:xfrm>
            <a:off x="9869567" y="4427458"/>
            <a:ext cx="2165747" cy="2765822"/>
          </a:xfrm>
          <a:prstGeom prst="rect">
            <a:avLst/>
          </a:prstGeom>
          <a:noFill/>
          <a:ln/>
        </p:spPr>
        <p:txBody>
          <a:bodyPr wrap="square" rtlCol="0" anchor="t"/>
          <a:lstStyle/>
          <a:p>
            <a:pPr marL="0" indent="0" algn="l">
              <a:lnSpc>
                <a:spcPts val="2177"/>
              </a:lnSpc>
              <a:buNone/>
            </a:pPr>
            <a:r>
              <a:rPr lang="en-US" sz="1361" dirty="0">
                <a:solidFill>
                  <a:srgbClr val="DCD7E5"/>
                </a:solidFill>
                <a:latin typeface="Heebo" pitchFamily="34" charset="0"/>
                <a:ea typeface="Heebo" pitchFamily="34" charset="-122"/>
                <a:cs typeface="Heebo" pitchFamily="34" charset="-120"/>
              </a:rPr>
              <a:t>The CTDPS is a future-proof solution, capable of adapting to evolving cybersecurity threats. Its use of Machine Learning enables continuous learning and adaptation, ensuring that it remains effective in the face of new and emerging challenges.</a:t>
            </a:r>
            <a:endParaRPr lang="en-US" sz="136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64037" y="981551"/>
            <a:ext cx="74159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A Paradigm Shift in Healthcare Security</a:t>
            </a:r>
            <a:endParaRPr lang="en-US" sz="4860" dirty="0"/>
          </a:p>
        </p:txBody>
      </p:sp>
      <p:sp>
        <p:nvSpPr>
          <p:cNvPr id="6" name="Shape 2"/>
          <p:cNvSpPr/>
          <p:nvPr/>
        </p:nvSpPr>
        <p:spPr>
          <a:xfrm>
            <a:off x="864037" y="2894886"/>
            <a:ext cx="7415927" cy="4353163"/>
          </a:xfrm>
          <a:prstGeom prst="roundRect">
            <a:avLst>
              <a:gd name="adj" fmla="val 2382"/>
            </a:avLst>
          </a:prstGeom>
          <a:noFill/>
          <a:ln w="15240">
            <a:solidFill>
              <a:srgbClr val="FFFFFF">
                <a:alpha val="24000"/>
              </a:srgbClr>
            </a:solidFill>
            <a:prstDash val="solid"/>
          </a:ln>
        </p:spPr>
      </p:sp>
      <p:sp>
        <p:nvSpPr>
          <p:cNvPr id="7" name="Shape 3"/>
          <p:cNvSpPr/>
          <p:nvPr/>
        </p:nvSpPr>
        <p:spPr>
          <a:xfrm>
            <a:off x="879277" y="2910126"/>
            <a:ext cx="7385447" cy="1101566"/>
          </a:xfrm>
          <a:prstGeom prst="rect">
            <a:avLst/>
          </a:prstGeom>
          <a:solidFill>
            <a:srgbClr val="FFFFFF">
              <a:alpha val="4000"/>
            </a:srgbClr>
          </a:solidFill>
          <a:ln/>
        </p:spPr>
      </p:sp>
      <p:sp>
        <p:nvSpPr>
          <p:cNvPr id="8" name="Text 4"/>
          <p:cNvSpPr/>
          <p:nvPr/>
        </p:nvSpPr>
        <p:spPr>
          <a:xfrm>
            <a:off x="1126093" y="3065859"/>
            <a:ext cx="3195280"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Traditional Security Measures</a:t>
            </a:r>
            <a:endParaRPr lang="en-US" sz="1944" dirty="0"/>
          </a:p>
        </p:txBody>
      </p:sp>
      <p:sp>
        <p:nvSpPr>
          <p:cNvPr id="9" name="Text 5"/>
          <p:cNvSpPr/>
          <p:nvPr/>
        </p:nvSpPr>
        <p:spPr>
          <a:xfrm>
            <a:off x="4822627" y="3065859"/>
            <a:ext cx="3195280"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Machine Learning-Powered CTDPS</a:t>
            </a:r>
            <a:endParaRPr lang="en-US" sz="1944" dirty="0"/>
          </a:p>
        </p:txBody>
      </p:sp>
      <p:sp>
        <p:nvSpPr>
          <p:cNvPr id="10" name="Shape 6"/>
          <p:cNvSpPr/>
          <p:nvPr/>
        </p:nvSpPr>
        <p:spPr>
          <a:xfrm>
            <a:off x="879277" y="4011692"/>
            <a:ext cx="7385447" cy="706517"/>
          </a:xfrm>
          <a:prstGeom prst="rect">
            <a:avLst/>
          </a:prstGeom>
          <a:solidFill>
            <a:srgbClr val="000000">
              <a:alpha val="4000"/>
            </a:srgbClr>
          </a:solidFill>
          <a:ln/>
        </p:spPr>
      </p:sp>
      <p:sp>
        <p:nvSpPr>
          <p:cNvPr id="11" name="Text 7"/>
          <p:cNvSpPr/>
          <p:nvPr/>
        </p:nvSpPr>
        <p:spPr>
          <a:xfrm>
            <a:off x="1126093" y="4167426"/>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Reactive</a:t>
            </a:r>
            <a:endParaRPr lang="en-US" sz="1944" dirty="0"/>
          </a:p>
        </p:txBody>
      </p:sp>
      <p:sp>
        <p:nvSpPr>
          <p:cNvPr id="12" name="Text 8"/>
          <p:cNvSpPr/>
          <p:nvPr/>
        </p:nvSpPr>
        <p:spPr>
          <a:xfrm>
            <a:off x="4822627" y="4167426"/>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Proactive</a:t>
            </a:r>
            <a:endParaRPr lang="en-US" sz="1944" dirty="0"/>
          </a:p>
        </p:txBody>
      </p:sp>
      <p:sp>
        <p:nvSpPr>
          <p:cNvPr id="13" name="Shape 9"/>
          <p:cNvSpPr/>
          <p:nvPr/>
        </p:nvSpPr>
        <p:spPr>
          <a:xfrm>
            <a:off x="879277" y="4718209"/>
            <a:ext cx="7385447" cy="706517"/>
          </a:xfrm>
          <a:prstGeom prst="rect">
            <a:avLst/>
          </a:prstGeom>
          <a:solidFill>
            <a:srgbClr val="FFFFFF">
              <a:alpha val="4000"/>
            </a:srgbClr>
          </a:solidFill>
          <a:ln/>
        </p:spPr>
      </p:sp>
      <p:sp>
        <p:nvSpPr>
          <p:cNvPr id="14" name="Text 10"/>
          <p:cNvSpPr/>
          <p:nvPr/>
        </p:nvSpPr>
        <p:spPr>
          <a:xfrm>
            <a:off x="1126093" y="4873943"/>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Rule-based</a:t>
            </a:r>
            <a:endParaRPr lang="en-US" sz="1944" dirty="0"/>
          </a:p>
        </p:txBody>
      </p:sp>
      <p:sp>
        <p:nvSpPr>
          <p:cNvPr id="15" name="Text 11"/>
          <p:cNvSpPr/>
          <p:nvPr/>
        </p:nvSpPr>
        <p:spPr>
          <a:xfrm>
            <a:off x="4822627" y="4873943"/>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Adaptive</a:t>
            </a:r>
            <a:endParaRPr lang="en-US" sz="1944" dirty="0"/>
          </a:p>
        </p:txBody>
      </p:sp>
      <p:sp>
        <p:nvSpPr>
          <p:cNvPr id="16" name="Shape 12"/>
          <p:cNvSpPr/>
          <p:nvPr/>
        </p:nvSpPr>
        <p:spPr>
          <a:xfrm>
            <a:off x="879277" y="5424726"/>
            <a:ext cx="7385447" cy="706517"/>
          </a:xfrm>
          <a:prstGeom prst="rect">
            <a:avLst/>
          </a:prstGeom>
          <a:solidFill>
            <a:srgbClr val="000000">
              <a:alpha val="4000"/>
            </a:srgbClr>
          </a:solidFill>
          <a:ln/>
        </p:spPr>
      </p:sp>
      <p:sp>
        <p:nvSpPr>
          <p:cNvPr id="17" name="Text 13"/>
          <p:cNvSpPr/>
          <p:nvPr/>
        </p:nvSpPr>
        <p:spPr>
          <a:xfrm>
            <a:off x="1126093" y="5580459"/>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Limited Data Analysis</a:t>
            </a:r>
            <a:endParaRPr lang="en-US" sz="1944" dirty="0"/>
          </a:p>
        </p:txBody>
      </p:sp>
      <p:sp>
        <p:nvSpPr>
          <p:cNvPr id="18" name="Text 14"/>
          <p:cNvSpPr/>
          <p:nvPr/>
        </p:nvSpPr>
        <p:spPr>
          <a:xfrm>
            <a:off x="4822627" y="5580459"/>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Real-Time Data Analysis</a:t>
            </a:r>
            <a:endParaRPr lang="en-US" sz="1944" dirty="0"/>
          </a:p>
        </p:txBody>
      </p:sp>
      <p:sp>
        <p:nvSpPr>
          <p:cNvPr id="19" name="Shape 15"/>
          <p:cNvSpPr/>
          <p:nvPr/>
        </p:nvSpPr>
        <p:spPr>
          <a:xfrm>
            <a:off x="879277" y="6131242"/>
            <a:ext cx="7385447" cy="1101566"/>
          </a:xfrm>
          <a:prstGeom prst="rect">
            <a:avLst/>
          </a:prstGeom>
          <a:solidFill>
            <a:srgbClr val="FFFFFF">
              <a:alpha val="4000"/>
            </a:srgbClr>
          </a:solidFill>
          <a:ln/>
        </p:spPr>
      </p:sp>
      <p:sp>
        <p:nvSpPr>
          <p:cNvPr id="20" name="Text 16"/>
          <p:cNvSpPr/>
          <p:nvPr/>
        </p:nvSpPr>
        <p:spPr>
          <a:xfrm>
            <a:off x="1126093" y="6286976"/>
            <a:ext cx="3195280" cy="395049"/>
          </a:xfrm>
          <a:prstGeom prst="rect">
            <a:avLst/>
          </a:prstGeom>
          <a:noFill/>
          <a:ln/>
        </p:spPr>
        <p:txBody>
          <a:bodyPr wrap="non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Manual Intervention</a:t>
            </a:r>
            <a:endParaRPr lang="en-US" sz="1944" dirty="0"/>
          </a:p>
        </p:txBody>
      </p:sp>
      <p:sp>
        <p:nvSpPr>
          <p:cNvPr id="21" name="Text 17"/>
          <p:cNvSpPr/>
          <p:nvPr/>
        </p:nvSpPr>
        <p:spPr>
          <a:xfrm>
            <a:off x="4822627" y="6286976"/>
            <a:ext cx="3195280"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Automated Response Mechanisms</a:t>
            </a:r>
            <a:endParaRPr lang="en-US" sz="1944"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110358"/>
            <a:ext cx="14630400" cy="3086100"/>
          </a:xfrm>
          <a:prstGeom prst="rect">
            <a:avLst/>
          </a:prstGeom>
        </p:spPr>
      </p:pic>
      <p:sp>
        <p:nvSpPr>
          <p:cNvPr id="5" name="Text 1"/>
          <p:cNvSpPr/>
          <p:nvPr/>
        </p:nvSpPr>
        <p:spPr>
          <a:xfrm>
            <a:off x="864037" y="4296847"/>
            <a:ext cx="10350222"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The Future of Healthcare Security</a:t>
            </a:r>
            <a:endParaRPr lang="en-US" sz="4860" dirty="0"/>
          </a:p>
        </p:txBody>
      </p:sp>
      <p:sp>
        <p:nvSpPr>
          <p:cNvPr id="6" name="Text 2"/>
          <p:cNvSpPr/>
          <p:nvPr/>
        </p:nvSpPr>
        <p:spPr>
          <a:xfrm>
            <a:off x="864037" y="5438656"/>
            <a:ext cx="12902327"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The CTDPS represents a significant paradigm shift in healthcare security, empowering healthcare institutions to effectively mitigate cyber threats, protect patient data, and ensure uninterrupted delivery of critical healthcare services. By leveraging the power of Machine Learning, the CTDPS not only strengthens cybersecurity defenses but also fosters trust and enhances patient care outcomes, setting a new standard for healthcare security in the digital age.</a:t>
            </a: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1146</Words>
  <Application>Microsoft Office PowerPoint</Application>
  <PresentationFormat>Custom</PresentationFormat>
  <Paragraphs>83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Heebo</vt:lpstr>
      <vt:lpstr>Montserrat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user</cp:lastModifiedBy>
  <cp:revision>2</cp:revision>
  <dcterms:created xsi:type="dcterms:W3CDTF">2024-07-27T09:42:25Z</dcterms:created>
  <dcterms:modified xsi:type="dcterms:W3CDTF">2024-07-27T10:21:09Z</dcterms:modified>
</cp:coreProperties>
</file>